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8" r:id="rId2"/>
    <p:sldId id="296" r:id="rId3"/>
    <p:sldId id="297" r:id="rId4"/>
    <p:sldId id="298" r:id="rId5"/>
    <p:sldId id="301" r:id="rId6"/>
    <p:sldId id="260" r:id="rId7"/>
    <p:sldId id="300" r:id="rId8"/>
    <p:sldId id="302" r:id="rId9"/>
    <p:sldId id="261" r:id="rId10"/>
    <p:sldId id="303" r:id="rId11"/>
    <p:sldId id="304" r:id="rId12"/>
    <p:sldId id="305" r:id="rId13"/>
    <p:sldId id="306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90" r:id="rId39"/>
    <p:sldId id="288" r:id="rId40"/>
    <p:sldId id="289" r:id="rId41"/>
    <p:sldId id="292" r:id="rId42"/>
    <p:sldId id="293" r:id="rId43"/>
    <p:sldId id="295" r:id="rId4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2442" autoAdjust="0"/>
  </p:normalViewPr>
  <p:slideViewPr>
    <p:cSldViewPr>
      <p:cViewPr>
        <p:scale>
          <a:sx n="153" d="100"/>
          <a:sy n="153" d="100"/>
        </p:scale>
        <p:origin x="-414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4760-A185-4502-8C41-B764F41EC264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3432-1FF9-44BF-AFA9-334D324D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3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73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78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99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02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06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19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34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30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94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6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9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70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432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0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34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40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0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8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7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6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8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5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1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9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054051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32" y="4788046"/>
            <a:ext cx="2804167" cy="3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4625162"/>
            <a:ext cx="2133600" cy="273844"/>
          </a:xfrm>
        </p:spPr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1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67694"/>
            <a:ext cx="7772400" cy="1296144"/>
          </a:xfrm>
        </p:spPr>
        <p:txBody>
          <a:bodyPr anchor="t"/>
          <a:lstStyle>
            <a:lvl1pPr algn="r">
              <a:defRPr sz="4000" b="0" cap="all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3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3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2DD5-710B-4C95-A99B-1B9BEE2B036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hyperlink" Target="http://www.&#1082;&#1072;&#1073;&#1080;&#1085;&#1077;&#1090;.&#1077;&#1082;&#1072;&#1090;&#1077;&#1088;&#1080;&#1085;&#1073;&#1091;&#1088;&#1075;.&#1088;&#1092;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275606"/>
            <a:ext cx="6802506" cy="165618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детей в 1-ый класс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2019/2020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</a:t>
            </a:r>
            <a:b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 муниципального образования </a:t>
            </a:r>
            <a:b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Екатеринбург»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для зачисления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403244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граждан осуществляется по личному заявлению родителей (законных представителей) ребенка или совершеннолетнего </a:t>
            </a:r>
            <a:r>
              <a:rPr lang="ru-RU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 при предъявлении оригинала документа, удостоверяющего личность родителя (законного представителя) или совершеннолетнего </a:t>
            </a:r>
            <a:r>
              <a:rPr lang="ru-RU" sz="5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</a:t>
            </a:r>
            <a:endParaRPr lang="ru-RU" sz="5600" b="1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необходимых для зачисления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 marL="0" indent="0" algn="just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детей, проживающих на закрепленной территории, дополнительно предъявляют для зачисления следующие документы: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 оригинал свидетельства о рождении ребенка или документ, подтверждающий родство заявителя,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 свидетельство о регистрации ребенка по месту жительства или по месту пребывания на закрепленной территории или документ, содержащий сведения о регистрации ребенка по месту жительства или по месту пребывания на закрепленной территории.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документ, подтверждающий право на первоочередное или внеочередное предоставление места в образовательное учреждение. </a:t>
            </a:r>
          </a:p>
          <a:p>
            <a:pPr marL="0" indent="0" algn="just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01.07.2019 года родители (законные представители) детей, являющихся гражданами Российской Федерации, не проживающих на закрепленной территории, дополнительно предъявляют свидетельство о рождении ребенка. </a:t>
            </a:r>
          </a:p>
          <a:p>
            <a:pPr algn="just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детей. Являющихся иностранными гражданами или лицами без гражданства, дополнительно предъявляют документ, подтверждающий родство заявителя (или законность представления прав ребенка), и документ, подтверждающий право заявителя на пребывание в Российской федерации.</a:t>
            </a:r>
          </a:p>
          <a:p>
            <a:pPr algn="just"/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387476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9941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сотрудника приемной комиссии: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обращения заявителя в учреждение работник учреждения выполняет следующие действия: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полноту представления и корректности оформления документов, заверяет копии представленных документов;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оснований для отказа в приеме документов, указанных в пункте 21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регламента, формирует и регистрирует заявление в АИС «Образование»;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печатает заявление и представляет его на подпись заявителю;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загружает скан-копии заявления и представленных документов в АИС «Образование»;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выдает заявителю расписку в получении документов, в которой перечисляются представленные документы, указывается дата и время приема заявления, регистрационный номер заявления.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6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9941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устанавливается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«Отклонено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791" y="1563638"/>
            <a:ext cx="8229600" cy="339447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неявки заявителя в МКУ ЦМУ или многофункциональный центр для подачи подлинников документов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пяти рабочих дней со дня регистрации заявления в АИС «Образование»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отношении заявления автоматически устанавливается статус «Отклонено» с указанием причины отказа в предоставлении услуги, при этом в личный кабинет заявителя на Едином портале или официальном сайте направляется уведомление, содержащее информацию об отклонении заявления с указанием причины отказа в предоставлении услуги. Для получения услуги заявителю необходимо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заявление повторно.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12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выбирает другое ОУ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выбора другого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(при объединении территорий)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повторной подачи заявления заявителю до принятия решения об отказе в предоставлении услуги следует лично обратиться в МКУ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ЦМУ, многофункциональный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образовательную организацию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отозвать первичное заявление. При этом датой подачи заявления будет считаться дата подачи заявления, поданного повторно.</a:t>
            </a:r>
          </a:p>
        </p:txBody>
      </p:sp>
    </p:spTree>
    <p:extLst>
      <p:ext uri="{BB962C8B-B14F-4D97-AF65-F5344CB8AC3E}">
        <p14:creationId xmlns:p14="http://schemas.microsoft.com/office/powerpoint/2010/main" val="76569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55526"/>
            <a:ext cx="7200800" cy="648072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через ЕПГУ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568" y="1419622"/>
            <a:ext cx="782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Родителю необходимо зарегистрироваться на ЕПГУ (при отсутствии учетной записи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65760" indent="-256032" algn="just">
              <a:buFont typeface="Georgia"/>
              <a:buChar char="•"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algn="just">
              <a:buFont typeface="Georgia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наступления 00:00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01.02.2019</a:t>
            </a:r>
          </a:p>
          <a:p>
            <a:pPr marL="109728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-Войти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кабинет;</a:t>
            </a:r>
          </a:p>
          <a:p>
            <a:pPr marL="109728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-Установить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Екатеринбург; </a:t>
            </a:r>
          </a:p>
          <a:p>
            <a:pPr marL="109728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-Найти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выбрать услугу «Зачисление в образовательное учреждение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>
              <a:buFont typeface="Georgia"/>
              <a:buChar char="•"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113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339502"/>
            <a:ext cx="7180800" cy="1080120"/>
          </a:xfrm>
        </p:spPr>
        <p:txBody>
          <a:bodyPr>
            <a:noAutofit/>
          </a:bodyPr>
          <a:lstStyle/>
          <a:p>
            <a:r>
              <a:rPr lang="ru-RU" alt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</a:t>
            </a: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через </a:t>
            </a:r>
            <a:r>
              <a:rPr lang="ru-RU" alt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гражданина </a:t>
            </a:r>
            <a:r>
              <a:rPr lang="ru-RU" alt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кабинет.екатеринбург.рф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568" y="1419622"/>
            <a:ext cx="782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just">
              <a:buFont typeface="Georgia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Родителю необходимо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подтверждению учетную запись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ЕПГУ (при отсутствии учетной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зарегистрироваться на ЕПГУ),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и подтвердить контактные данные (телефон и электронная почта) в Личном кабинете на ЕПГУ в разделе «Контактная информация».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>
              <a:buFont typeface="Georgia"/>
              <a:buChar char="•"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>
              <a:buFont typeface="Georgia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наступления 00:00 01.02.2019г.</a:t>
            </a:r>
          </a:p>
          <a:p>
            <a:pPr marL="109728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Войти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«Личный кабинет гражданина»;</a:t>
            </a:r>
          </a:p>
          <a:p>
            <a:pPr marL="109728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Выбрать «Запись в школу»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6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411510"/>
            <a:ext cx="7612848" cy="10801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регистрации на ЕПГУ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учетной записи)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417" y="1707654"/>
            <a:ext cx="78288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buClr>
                <a:schemeClr val="accent3"/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родитель не был зарегистрирован на ЕПГУ (не получал, не подтверждал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учетную запись),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algn="ctr">
              <a:buClr>
                <a:schemeClr val="accent3"/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можно подойти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algn="ctr">
              <a:buClr>
                <a:schemeClr val="accent3"/>
              </a:buCl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 СО МФЦ</a:t>
            </a:r>
          </a:p>
          <a:p>
            <a:pPr marL="109728" algn="ctr">
              <a:buClr>
                <a:schemeClr val="accent3"/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вместе с консультантами в зоне общественного доступа заполнить необходимые данные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регистрации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ЕПГУ и получить подтверждение учетной записи</a:t>
            </a:r>
          </a:p>
          <a:p>
            <a:pPr marL="109728">
              <a:defRPr/>
            </a:pP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63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8352928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62337"/>
            <a:ext cx="828092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использовать стационарный компьютер или ноутбук с выделенным каналом Интернет)</a:t>
            </a:r>
          </a:p>
          <a:p>
            <a:pPr algn="just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Запустить Интернет браузер (например: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Chrome, Mozilla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адресной строке набрать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www.gosuslugi.ru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кнопку «Личный кабинет»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2715766"/>
            <a:ext cx="8690901" cy="1504988"/>
            <a:chOff x="323528" y="2715766"/>
            <a:chExt cx="8690901" cy="15049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38" t="3101" r="18107" b="71699"/>
            <a:stretch/>
          </p:blipFill>
          <p:spPr>
            <a:xfrm>
              <a:off x="323528" y="2715766"/>
              <a:ext cx="8690901" cy="150498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899592" y="2715766"/>
              <a:ext cx="1224136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740352" y="3246680"/>
              <a:ext cx="1224136" cy="3331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779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588" y="665609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8640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логин, пароль и нажать кнопку «Войти»</a:t>
            </a:r>
          </a:p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395536" y="2206569"/>
            <a:ext cx="2016224" cy="277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2699792" y="2212544"/>
            <a:ext cx="2016224" cy="27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9542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84249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местоположение (должно быть указано – Екатеринбург)</a:t>
            </a:r>
          </a:p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местоположение не указано или указано неверно, вручную установить «Екатеринбург»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3101" r="18500" b="25500"/>
          <a:stretch/>
        </p:blipFill>
        <p:spPr>
          <a:xfrm>
            <a:off x="1383154" y="1955932"/>
            <a:ext cx="5585604" cy="27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011" y="-16183"/>
            <a:ext cx="8229600" cy="64371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95556"/>
            <a:ext cx="8640959" cy="42484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услуги осуществляется в соответствии </a:t>
            </a:r>
            <a:endParaRPr lang="ru-RU" sz="6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следующими </a:t>
            </a: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правовыми 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актами:</a:t>
            </a:r>
          </a:p>
          <a:p>
            <a:pPr algn="just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Российской Федерации от 24.06.1999 № 120-ФЗ «Об основах системы профилактики безнадзорности и правонарушений несовершеннолетних» (Собрание законодательства Российской Федерации, 28.06.1999, № 26, статья 3177);</a:t>
            </a:r>
          </a:p>
          <a:p>
            <a:pPr algn="just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25.07.2002 № 115-ФЗ «О правовом положении иностранных граждан в Российской Федерации» (Собрание законодательства Российской Федерации, 29.07.2002, № 30, статья 3032);</a:t>
            </a:r>
          </a:p>
          <a:p>
            <a:pPr algn="just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27.07.2006 № 152-ФЗ «О персональных данных» (Собрание законодательства Российской Федерации, 31.07.2006, № 31, часть 1, статья 3451);</a:t>
            </a:r>
          </a:p>
          <a:p>
            <a:pPr algn="just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27.07.2010 № 210-ФЗ «Об организации предоставления государственных и муниципальных услуг» (Собрание законодательства Российской Федерации, 02.08.2010, № 31, статья 4179);</a:t>
            </a:r>
          </a:p>
          <a:p>
            <a:pPr algn="just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29.12.2012 № 273-ФЗ «Об образовании в Российской Федерации» (Собрание законодательства Российской Федерации, 31.12.2012, № 53, часть 1, статья 7598);</a:t>
            </a:r>
          </a:p>
          <a:p>
            <a:pPr algn="just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Правительства Российской Федерации от 17.12.2009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1993-р «Об утверждении сводного перечня первоочередных государственных и муниципальных услуг, предоставляемых в электронном виде» (Собрание законодательства Российской Федерации, 28.12.2009, № 52, часть 2, статья 6626);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4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7494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33843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флаг «Выбрать вручную»</a:t>
            </a:r>
          </a:p>
          <a:p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в строке ввода «Екатеринбург»</a:t>
            </a:r>
          </a:p>
          <a:p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появившееся сверху местоположение «Екатеринбург»</a:t>
            </a:r>
          </a:p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кнопку «Сохранить»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9919" t="27601" r="29919" b="24100"/>
          <a:stretch/>
        </p:blipFill>
        <p:spPr>
          <a:xfrm>
            <a:off x="3995936" y="1340101"/>
            <a:ext cx="4983868" cy="33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86476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раздел «Услуги», в «Каталоге 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выбрать подраздел «Образование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915816" y="1033866"/>
            <a:ext cx="4840412" cy="3848278"/>
            <a:chOff x="2915816" y="1033866"/>
            <a:chExt cx="4840412" cy="384827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l="17713" t="6601" r="18894" b="3800"/>
            <a:stretch/>
          </p:blipFill>
          <p:spPr>
            <a:xfrm>
              <a:off x="2915816" y="1033866"/>
              <a:ext cx="4840412" cy="384827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4879006" y="1232502"/>
              <a:ext cx="413073" cy="33113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915816" y="4476144"/>
              <a:ext cx="1152128" cy="406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966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8603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07504" y="1561749"/>
            <a:ext cx="28130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услугу «Запись в образовательное учреждение»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920528" y="1059582"/>
            <a:ext cx="5107856" cy="3821319"/>
            <a:chOff x="2920528" y="1059582"/>
            <a:chExt cx="5107856" cy="3821319"/>
          </a:xfrm>
        </p:grpSpPr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6" t="7159" r="21178" b="13042"/>
            <a:stretch>
              <a:fillRect/>
            </a:stretch>
          </p:blipFill>
          <p:spPr bwMode="auto">
            <a:xfrm>
              <a:off x="2920528" y="1059582"/>
              <a:ext cx="5107856" cy="382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4716016" y="3939902"/>
              <a:ext cx="1512168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37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9502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79512" y="1561749"/>
            <a:ext cx="244827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услугу «Зачисление в образовательное учреждение» Департамента образования Администрации города Екатеринбурга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627784" y="1203599"/>
            <a:ext cx="6369393" cy="3456384"/>
            <a:chOff x="2392977" y="1038301"/>
            <a:chExt cx="6585417" cy="3477665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37399"/>
            <a:stretch>
              <a:fillRect/>
            </a:stretch>
          </p:blipFill>
          <p:spPr bwMode="auto">
            <a:xfrm>
              <a:off x="2392977" y="1038301"/>
              <a:ext cx="6585417" cy="347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2483768" y="3363838"/>
              <a:ext cx="2531480" cy="506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32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7494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232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кнопку «Получить услугу»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555776" y="1131590"/>
            <a:ext cx="6246523" cy="3513669"/>
            <a:chOff x="2555776" y="1131590"/>
            <a:chExt cx="6246523" cy="351366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18107" t="7300" r="18895" b="29700"/>
            <a:stretch/>
          </p:blipFill>
          <p:spPr>
            <a:xfrm>
              <a:off x="2555776" y="1131590"/>
              <a:ext cx="6246523" cy="3513669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7506074" y="4155926"/>
              <a:ext cx="954358" cy="4320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021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7494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07504" y="1451654"/>
            <a:ext cx="244827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заявления:</a:t>
            </a:r>
          </a:p>
          <a:p>
            <a:pPr algn="just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заявления 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«Первичное зачисление в 1-й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для льготных категорий граждан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483768" y="1473139"/>
            <a:ext cx="6528916" cy="3244431"/>
            <a:chOff x="2267744" y="1487559"/>
            <a:chExt cx="6528916" cy="324443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l="17713" t="17100" r="18107" b="26200"/>
            <a:stretch/>
          </p:blipFill>
          <p:spPr>
            <a:xfrm>
              <a:off x="2267744" y="1487559"/>
              <a:ext cx="6528916" cy="3244431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2483768" y="4227934"/>
              <a:ext cx="4536504" cy="4320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3508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6828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365042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заявления:</a:t>
            </a:r>
          </a:p>
          <a:p>
            <a:pPr algn="just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данных заявителя (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автозаполнение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Личного кабинета)</a:t>
            </a:r>
          </a:p>
          <a:p>
            <a:pPr algn="just"/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указать номер телефона и адрес электронной почты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997783" y="987574"/>
            <a:ext cx="4272307" cy="3733781"/>
            <a:chOff x="2699792" y="1136907"/>
            <a:chExt cx="4272307" cy="373378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17713" t="11501" r="35431" b="15700"/>
            <a:stretch/>
          </p:blipFill>
          <p:spPr>
            <a:xfrm>
              <a:off x="2699792" y="1136907"/>
              <a:ext cx="4272307" cy="3733781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2915816" y="2471099"/>
              <a:ext cx="4032448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664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7494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91370" y="1037914"/>
            <a:ext cx="363255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заявления:</a:t>
            </a:r>
          </a:p>
          <a:p>
            <a:pPr algn="just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тип регистрации, в строке «Адрес» ввести последовательно населенный пункт, улица, дом, номер квартиры.</a:t>
            </a:r>
          </a:p>
          <a:p>
            <a:pPr algn="just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нашли нужный адрес, то выбрать «Указать адрес вручну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923928" y="1037914"/>
            <a:ext cx="4964507" cy="3744416"/>
            <a:chOff x="2809826" y="1038301"/>
            <a:chExt cx="4964507" cy="374441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/>
            <a:srcRect l="17713" t="16400" r="35825" b="21301"/>
            <a:stretch/>
          </p:blipFill>
          <p:spPr>
            <a:xfrm>
              <a:off x="2809826" y="1038301"/>
              <a:ext cx="4964507" cy="3744416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4283968" y="4227934"/>
              <a:ext cx="1008112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69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31785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заявления:</a:t>
            </a:r>
          </a:p>
          <a:p>
            <a:pPr algn="just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адресе допущена ошибка, то для редактирования выбрать «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точнить адрес»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699792" y="1203598"/>
            <a:ext cx="5897677" cy="2474918"/>
            <a:chOff x="2699792" y="1563638"/>
            <a:chExt cx="5897677" cy="247491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l="20075" t="17101" r="35825" b="50000"/>
            <a:stretch/>
          </p:blipFill>
          <p:spPr>
            <a:xfrm>
              <a:off x="2699792" y="1563638"/>
              <a:ext cx="5897677" cy="2474918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7596336" y="3579862"/>
              <a:ext cx="93610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75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57246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72098" y="1306958"/>
            <a:ext cx="2520281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заявления:</a:t>
            </a:r>
          </a:p>
          <a:p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данных о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ребенке (если данные ребенка добавлены в личный кабинет, при заполнении поля «Фамилия»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пол ребенка и льготу (с 01.02.2019 выбирать значение «Без льгот», для детей, не имеющих право первоочередного зачисления)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555776" y="1299980"/>
            <a:ext cx="6316136" cy="3312368"/>
            <a:chOff x="2627784" y="1203598"/>
            <a:chExt cx="6316136" cy="331236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/>
            <a:srcRect l="18107" t="24100" r="35825" b="31800"/>
            <a:stretch/>
          </p:blipFill>
          <p:spPr>
            <a:xfrm>
              <a:off x="2792379" y="1203598"/>
              <a:ext cx="6151541" cy="3312368"/>
            </a:xfrm>
            <a:prstGeom prst="rect">
              <a:avLst/>
            </a:prstGeom>
          </p:spPr>
        </p:pic>
        <p:cxnSp>
          <p:nvCxnSpPr>
            <p:cNvPr id="11" name="Прямая со стрелкой 10"/>
            <p:cNvCxnSpPr/>
            <p:nvPr/>
          </p:nvCxnSpPr>
          <p:spPr>
            <a:xfrm flipV="1">
              <a:off x="2627784" y="2211710"/>
              <a:ext cx="504056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3131840" y="3795886"/>
              <a:ext cx="5760640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747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011" y="-16183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011" y="771550"/>
            <a:ext cx="8229600" cy="41764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услуги осуществляется в соответствии </a:t>
            </a:r>
            <a:endParaRPr lang="ru-RU" sz="6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следующими </a:t>
            </a: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правовыми 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актами:</a:t>
            </a: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от 22.01.2014 № 32 «Об утверждении Порядка приема граждан на обучение по образовательным программам начального общего, основного общего и среднего общего образования» (Российская газета, № 83, 11.04.2014);</a:t>
            </a:r>
          </a:p>
          <a:p>
            <a:pPr algn="just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Главного государственного санитарного врача Российской Федерации от 29.12.2010 № 189 «Об утверждении СанПиН 2.4.2.2821-10 «Санитарно-эпидемиологические требования к условиям и организации обучения в общеобразовательных учреждениях» (Российская газета, № 54, 16.03.2011);</a:t>
            </a:r>
          </a:p>
          <a:p>
            <a:pPr algn="just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Свердловской  области от 27.12.2013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1669-ПП «Об утверждении Порядка организации индивидуального отбора при приеме либо переводе в государственные образовательные организации Свердловской области и муниципальные образовательные организации для получения основного общего и среднего общего образования с углубленным изучением отдельных учебных предметов или для профильного обучения»;</a:t>
            </a:r>
          </a:p>
          <a:p>
            <a:pPr algn="just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города Екатеринбурга о закреплении территорий муниципального образования «город Екатеринбург» за муниципальными общеобразовательными учреждениями на очередной учебный год.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83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5116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08037" y="1315179"/>
            <a:ext cx="323268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заявления:</a:t>
            </a:r>
          </a:p>
          <a:p>
            <a:pPr algn="just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данных о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ребенке Заполнить данные документа, удостоверяющего личность ребенка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данные ребенка добавлены в личный кабинет, при заполнении поля «Серия»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0469" t="14301" r="36219" b="47899"/>
          <a:stretch/>
        </p:blipFill>
        <p:spPr>
          <a:xfrm>
            <a:off x="3556209" y="1142795"/>
            <a:ext cx="5404447" cy="26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96090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347614"/>
            <a:ext cx="281162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заявления:</a:t>
            </a:r>
          </a:p>
          <a:p>
            <a:pPr algn="just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данных о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ребенке Заполнить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регистрации ребенка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адрес проживания ребенка совпадает с адресом проживания родителя, выбрать «Ребенок проживает совместно с родителями», данные об адресе заполнятся автоматически)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0075" t="19201" r="35038" b="43000"/>
          <a:stretch/>
        </p:blipFill>
        <p:spPr>
          <a:xfrm>
            <a:off x="3135156" y="1203598"/>
            <a:ext cx="5998957" cy="284161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1707654"/>
            <a:ext cx="266429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06471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63260" y="1059582"/>
            <a:ext cx="259228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заявления:</a:t>
            </a:r>
          </a:p>
          <a:p>
            <a:pPr algn="just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данных о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ребенке Заполнить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регистрации ребенка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адрес проживания ребенка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совпадает с адресом проживания родителя,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Тип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регистрации, в строке «Адрес» ввести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населенный пункт, улица, дом, номер квартиры.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нашли нужный адрес, то выбрать «Указать адрес вручную»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0469" t="12201" r="35825" b="52100"/>
          <a:stretch/>
        </p:blipFill>
        <p:spPr>
          <a:xfrm>
            <a:off x="2855549" y="1300619"/>
            <a:ext cx="6025202" cy="2768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9832" y="4253020"/>
            <a:ext cx="5382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школы учитывается адрес регистрации ребенка!</a:t>
            </a:r>
          </a:p>
        </p:txBody>
      </p:sp>
    </p:spTree>
    <p:extLst>
      <p:ext uri="{BB962C8B-B14F-4D97-AF65-F5344CB8AC3E}">
        <p14:creationId xmlns:p14="http://schemas.microsoft.com/office/powerpoint/2010/main" val="22008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0054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104205"/>
            <a:ext cx="2592289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заявления:</a:t>
            </a:r>
          </a:p>
          <a:p>
            <a:pPr algn="ctr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школ для выбора автоматически определяется на основании адреса регистрации ребенка!</a:t>
            </a:r>
          </a:p>
          <a:p>
            <a:pPr algn="just"/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 адресом закреплено несколько образовательных учреждений, такие учреждения будут доступны для выбора из списка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Необходимо выбрать одно значение.</a:t>
            </a:r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8500" t="42300" r="35431" b="16401"/>
          <a:stretch/>
        </p:blipFill>
        <p:spPr>
          <a:xfrm>
            <a:off x="3059832" y="1292807"/>
            <a:ext cx="5904656" cy="29775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96771" y="4411659"/>
            <a:ext cx="59808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</a:t>
            </a:r>
            <a:r>
              <a:rPr lang="ru-RU" altLang="ru-RU" sz="1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ru-RU" alt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полей, нажать 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«Подать заявление» 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62363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просмотра статуса заявления, необходимо перейти в Личной кабинет (кликнуть по ФИО в верхнем правом углу формы), последовательно выбрать раздел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«Лента уведомлений», «Заявление», найти свое заявление о зачислении в образовательное учреждение и выбрать его.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18865" y="1474086"/>
            <a:ext cx="6048672" cy="2723054"/>
            <a:chOff x="71438" y="1557338"/>
            <a:chExt cx="9001125" cy="4217826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50842"/>
            <a:stretch>
              <a:fillRect/>
            </a:stretch>
          </p:blipFill>
          <p:spPr bwMode="auto">
            <a:xfrm>
              <a:off x="71438" y="1557338"/>
              <a:ext cx="9001125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1" t="26067" r="2408"/>
            <a:stretch>
              <a:fillRect/>
            </a:stretch>
          </p:blipFill>
          <p:spPr bwMode="auto">
            <a:xfrm>
              <a:off x="71438" y="2924175"/>
              <a:ext cx="9001125" cy="285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36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77755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заявления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«Заявление принято к рассмотрению»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означает, что заявление зарегистрировано в системе электронной очереди </a:t>
            </a:r>
            <a:endParaRPr lang="ru-RU" alt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</a:t>
            </a:r>
            <a:endParaRPr lang="ru-RU" alt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услуги отобразится в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Личном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кабинете, в истории рассмотрения заявления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7161" r="21178" b="50842"/>
          <a:stretch>
            <a:fillRect/>
          </a:stretch>
        </p:blipFill>
        <p:spPr bwMode="auto">
          <a:xfrm>
            <a:off x="3131840" y="1114435"/>
            <a:ext cx="5710828" cy="228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0" r="2748"/>
          <a:stretch>
            <a:fillRect/>
          </a:stretch>
        </p:blipFill>
        <p:spPr bwMode="auto">
          <a:xfrm>
            <a:off x="3131840" y="2011231"/>
            <a:ext cx="5710828" cy="20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130806"/>
            <a:ext cx="85911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подтверждения заявления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 ЦМУ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 СО МФЦ, часы работы указаны в информационно-телекоммуникационной сети Интернет на официальных сайтах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411510"/>
            <a:ext cx="7704856" cy="1093605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«Личный кабинет гражданина»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кабинет.екатеринбург.рф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подтверждённой учетной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и контактных данных на ЕПГУ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6545988" y="1779662"/>
            <a:ext cx="249514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(лучше использовать стационарный компьютер или ноутбук с выделенным каналом Интернет)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Запустить Интернет браузер (например: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Chrome, Mozilla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адресной строке набрать 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кабинет.екатеринбург.рф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кнопку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«Войти в личный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95536" y="1635646"/>
            <a:ext cx="6047590" cy="3168352"/>
            <a:chOff x="395536" y="1635646"/>
            <a:chExt cx="6047590" cy="316835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/>
            <a:srcRect t="3800" r="17713" b="21301"/>
            <a:stretch/>
          </p:blipFill>
          <p:spPr>
            <a:xfrm>
              <a:off x="395536" y="1707654"/>
              <a:ext cx="6047590" cy="3096344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827584" y="1635646"/>
              <a:ext cx="1152128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290998" y="2211710"/>
              <a:ext cx="1152128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981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411510"/>
            <a:ext cx="851949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«Личный кабинет гражданина»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683568" y="1536484"/>
            <a:ext cx="338437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логин, пароль и нажать кнопку «Войти»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4067944" y="1501985"/>
            <a:ext cx="2304256" cy="316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6538767" y="1491991"/>
            <a:ext cx="2304256" cy="31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2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76258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«Личный кабинет гражданина»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5744" t="6601" r="32281" b="57699"/>
          <a:stretch/>
        </p:blipFill>
        <p:spPr>
          <a:xfrm>
            <a:off x="2771800" y="1375196"/>
            <a:ext cx="5582288" cy="226807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532051"/>
            <a:ext cx="28803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входа в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«Личный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гражданина»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пользователя должны быть подтвержденные контактные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ичном кабинете на ЕПГУ.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922014"/>
            <a:ext cx="8028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уведомления необходимо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и подтвердить контактные данные (телефон и электронная почта) в Личном кабинете на ЕПГУ в разделе «Контактная информация». После этого выйти из своего профиля в личном кабинете на ЕПГУ и перезапустить браузер.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907704" y="2427734"/>
            <a:ext cx="1368152" cy="14463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9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11510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«Личный кабинет гражданина»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115616" y="989198"/>
            <a:ext cx="70567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 школу»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3655" r="34250" b="3477"/>
          <a:stretch/>
        </p:blipFill>
        <p:spPr>
          <a:xfrm>
            <a:off x="2795684" y="1637270"/>
            <a:ext cx="3696647" cy="339853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915816" y="3003798"/>
            <a:ext cx="1512168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6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88843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осуществляется: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личном приеме;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размещения информации в информационно-телекоммуникационной сети Интернет: на официальных сайтах Департамента образования Администрации города Екатеринбурга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екатеринбург.рф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жителям/образование) и Управления культуры Администрации города Екатеринбурга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культура.екатеринбург.рф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разделе «Муниципальные услуги Администрации Екатеринбурга» официального сайта Администрации города Екатеринбурга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услуги.екатеринбург.рф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подраздел «Образование»), на Едином портале (gosuslugi.ru), на официальном сайте многофункционального центра (mfc66.ru), в разделе «Услуги» на официальном сайте МКУ ЦМУ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цму.екатеринбург.рф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размещения информации в помещениях учреждений, МКУ ЦМУ и его отделов приема и выдачи документов и многофункционального центра и его филиалов.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104" y="276550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через «Личный кабинет гражданина»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7367" t="10495" r="33414" b="28257"/>
          <a:stretch/>
        </p:blipFill>
        <p:spPr>
          <a:xfrm>
            <a:off x="4311393" y="1104364"/>
            <a:ext cx="4481654" cy="3137158"/>
          </a:xfrm>
          <a:prstGeom prst="rect">
            <a:avLst/>
          </a:prstGeom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323528" y="1118230"/>
            <a:ext cx="381642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«Создать новое заявление», выбрать тип заявления, последовательно заполнить данные заявителя, данные ребенка, выбрать образовательное учреждение, нажать «Подать заявление»</a:t>
            </a:r>
          </a:p>
          <a:p>
            <a:pPr algn="just"/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статусе рассмотрения заявления будет отображаться в разделе «Мои заявления»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3" y="2931790"/>
            <a:ext cx="3483809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447764" y="2984140"/>
            <a:ext cx="2268252" cy="7397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-103468" y="3723878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подтверждения заявления необходимо обратиться в МКУ ЦМУ или ГБУ СО МФЦ, часы работы указаны в информационно-телекоммуникационной сети Интернет на официальных сайтах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46269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179" y="631569"/>
            <a:ext cx="7704856" cy="6480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851363" y="990462"/>
            <a:ext cx="43924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b="1" dirty="0" err="1"/>
              <a:t>екатеринбург.рф</a:t>
            </a:r>
            <a:r>
              <a:rPr lang="ru-RU" altLang="ru-RU" sz="1500" b="1" dirty="0"/>
              <a:t>/жителям/образование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622"/>
            <a:ext cx="6207711" cy="349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59724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Кнопка «Как попасть в школу? Прием в 1-ый класс»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t="7640" r="15302" b="4240"/>
          <a:stretch>
            <a:fillRect/>
          </a:stretch>
        </p:blipFill>
        <p:spPr bwMode="auto">
          <a:xfrm>
            <a:off x="1853294" y="1002007"/>
            <a:ext cx="5472586" cy="383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979712" y="3435846"/>
            <a:ext cx="1368152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40323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Куда звонить, если остались вопросы:</a:t>
            </a:r>
            <a:endParaRPr lang="ru-RU" alt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7713" t="22699" r="35038" b="9402"/>
          <a:stretch/>
        </p:blipFill>
        <p:spPr>
          <a:xfrm>
            <a:off x="2032492" y="834118"/>
            <a:ext cx="5114190" cy="41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3229"/>
            <a:ext cx="8363272" cy="388843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стендах в учреждениях размещается следующая информация: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граждан в учреждение;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устава учреждения, лицензия на осуществление образовательной деятельности, свидетельство о государственной аккредитации учреждения;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города Екатеринбурга о закреплении территории за учреждением;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мест в 1-х классах;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свободных мест для приема детей, не зарегистрированных на закрепленной за учреждением территории (размещается не позднее 1 июля текущего года).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9772" y="411510"/>
            <a:ext cx="4156464" cy="648072"/>
          </a:xfrm>
        </p:spPr>
        <p:txBody>
          <a:bodyPr>
            <a:noAutofit/>
          </a:bodyPr>
          <a:lstStyle/>
          <a:p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подавать заявление: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568" y="1059582"/>
            <a:ext cx="782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15.12.2018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23.01.2019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детей, имеющих право на получение мест в муниципальных образовательных учреждениях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первоочередном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и проживающих на закрепленной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01.02.2019 – 30.06.2019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прием детей, проживающих на закрепленной территории (имеющих постоянную или временную регистрацию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закрепленной территории), в том числе имеющих право на получение мест в муниципальных образовательных учреждениях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первоочередном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(при наличии свободных мест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01.07.2019 – 05.09.2019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детей, не проживающих на закрепленной территории (при наличии свободных мест)</a:t>
            </a:r>
          </a:p>
        </p:txBody>
      </p:sp>
    </p:spTree>
    <p:extLst>
      <p:ext uri="{BB962C8B-B14F-4D97-AF65-F5344CB8AC3E}">
        <p14:creationId xmlns:p14="http://schemas.microsoft.com/office/powerpoint/2010/main" val="21236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акрепленная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акрепленная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– конкретная территория, за которой закреплено учреждение нормативным правовым актом органа местного самоуправления  (информация о закрепленной  за учреждением территории размещается не позднее 15 декабря текущего года на информационном стенде и официальном сайте учреждения в информационно-телекоммуникационной сети Интернет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55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зачисление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3230"/>
            <a:ext cx="8229600" cy="388478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зачисление – предусмотренное нормативными правовыми актами Российской Федерации приоритетное предоставление права на  зачисление  несовершеннолетних  детей  в  возрасте от 6 лет и 6 месяцев до 18 лет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учреждение: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30.12.2012 N 283-ФЗ (ред. от 04.11.2014)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07.02.2011 N 3-ФЗ (ред. от 22.12.2014)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полиции» (с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изм. и доп., вступ. в силу с 05.02.2015)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27.05.1998 N 76-ФЗ (ред. от 24.11.2014)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85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11510"/>
            <a:ext cx="7056784" cy="648072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подавать заявление: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9622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общеобразовательную организацию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отдельному графику, размещенному на официальном сайте организации);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центр предоставления государственных и муниципальных услуг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 СО МФЦ)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официальный сайт: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mfc66.ru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муниципальных услуг города Екатеринбурга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 ЦМУ)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официальный сайт: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цму.екатеринбург.рф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работы с 08:00-09:00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портал Государственных и муниципальных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(ЕПГУ)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(начало приема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00:00 часов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февраля 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«Личный кабинет гражданина» официального сайта Администрации города Екатеринбурга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кабинет.екатеринбург.рф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(начало приема с 00:00 часов 01 февраля 2019 г.)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10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Инструкция по приему в 1 класс 2019-2020</Template>
  <TotalTime>315</TotalTime>
  <Words>2159</Words>
  <Application>Microsoft Office PowerPoint</Application>
  <PresentationFormat>Экран (16:9)</PresentationFormat>
  <Paragraphs>224</Paragraphs>
  <Slides>43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 Прием детей в 1-ый класс на 2019/2020 учебный год  в общеобразовательные организации муниципального образования  «город Екатеринбург»</vt:lpstr>
      <vt:lpstr>Нормативная база</vt:lpstr>
      <vt:lpstr>Нормативная база</vt:lpstr>
      <vt:lpstr>Информирование родителей  (законных представителей)</vt:lpstr>
      <vt:lpstr>Информирование родителей  (законных представителей)</vt:lpstr>
      <vt:lpstr>Когда подавать заявление:</vt:lpstr>
      <vt:lpstr> Закрепленная территория </vt:lpstr>
      <vt:lpstr>Первоочередное право на зачисление</vt:lpstr>
      <vt:lpstr>Где подавать заявление:</vt:lpstr>
      <vt:lpstr>Перечень документов для зачисления</vt:lpstr>
      <vt:lpstr>Действия сотрудника приемной комиссии:</vt:lpstr>
      <vt:lpstr>Когда устанавливается статус «Отклонено»</vt:lpstr>
      <vt:lpstr>Заявитель выбирает другое ОУ</vt:lpstr>
      <vt:lpstr>Подача заявления через ЕПГУ</vt:lpstr>
      <vt:lpstr>Подача заявления через Личный кабинет гражданина кабинет.екатеринбург.рф</vt:lpstr>
      <vt:lpstr>Если нет регистрации на ЕПГУ  (нет учетной записи)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«Личный кабинет гражданина» (кабинет.екатеринбург.рф), при наличии подтверждённой учетной записи и контактных данных на ЕПГУ</vt:lpstr>
      <vt:lpstr>Подача заявления через «Личный кабинет гражданина» </vt:lpstr>
      <vt:lpstr>Подача заявления через «Личный кабинет гражданина» </vt:lpstr>
      <vt:lpstr>Подача заявления через «Личный кабинет гражданина» </vt:lpstr>
      <vt:lpstr>Подача заявления через «Личный кабинет гражданина» </vt:lpstr>
      <vt:lpstr>Размещение информации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 детей в 1-ый класс на 2019/2020 учебный год  в общеобразовательные организации муниципального образования «город Екатеринбург»</dc:title>
  <dc:creator>VinokurovaGV</dc:creator>
  <cp:lastModifiedBy>User</cp:lastModifiedBy>
  <cp:revision>51</cp:revision>
  <dcterms:created xsi:type="dcterms:W3CDTF">2019-01-10T12:55:17Z</dcterms:created>
  <dcterms:modified xsi:type="dcterms:W3CDTF">2019-01-16T07:59:40Z</dcterms:modified>
</cp:coreProperties>
</file>